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88" r:id="rId3"/>
    <p:sldId id="287" r:id="rId4"/>
    <p:sldId id="259" r:id="rId5"/>
    <p:sldId id="278" r:id="rId6"/>
    <p:sldId id="262" r:id="rId7"/>
    <p:sldId id="276" r:id="rId8"/>
    <p:sldId id="277" r:id="rId9"/>
    <p:sldId id="267" r:id="rId10"/>
    <p:sldId id="279" r:id="rId11"/>
    <p:sldId id="265" r:id="rId12"/>
    <p:sldId id="261" r:id="rId13"/>
    <p:sldId id="290" r:id="rId14"/>
    <p:sldId id="269" r:id="rId15"/>
    <p:sldId id="268" r:id="rId16"/>
    <p:sldId id="291" r:id="rId17"/>
    <p:sldId id="280" r:id="rId18"/>
    <p:sldId id="285" r:id="rId19"/>
    <p:sldId id="286" r:id="rId20"/>
    <p:sldId id="271" r:id="rId21"/>
    <p:sldId id="281" r:id="rId22"/>
    <p:sldId id="282" r:id="rId23"/>
    <p:sldId id="283" r:id="rId24"/>
    <p:sldId id="284" r:id="rId25"/>
  </p:sldIdLst>
  <p:sldSz cx="9144000" cy="6858000" type="screen4x3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732" autoAdjust="0"/>
  </p:normalViewPr>
  <p:slideViewPr>
    <p:cSldViewPr>
      <p:cViewPr varScale="1">
        <p:scale>
          <a:sx n="55" d="100"/>
          <a:sy n="55" d="100"/>
        </p:scale>
        <p:origin x="152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E551F8E3-291C-44C0-9B44-4F43FE9DFBF9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29675"/>
            <a:ext cx="2971800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CD41F110-4299-484A-A270-C13ACD6AD22C}" type="slidenum">
              <a:rPr lang="en-US" altLang="kk-KZ"/>
              <a:pPr/>
              <a:t>‹#›</a:t>
            </a:fld>
            <a:endParaRPr lang="en-US" altLang="kk-KZ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36F1370-6807-48D0-AC68-D0F62CC1E804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49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6425"/>
            <a:ext cx="5486400" cy="4183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675"/>
            <a:ext cx="2971800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fld id="{AEA49F48-D93B-4273-96D3-30A7A1DC3474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15E3C9C-55A0-48FD-9131-656BBACF93C8}" type="slidenum">
              <a:rPr lang="en-US" altLang="kk-KZ"/>
              <a:pPr algn="l" rtl="0"/>
              <a:t>1</a:t>
            </a:fld>
            <a:endParaRPr lang="en-US" altLang="kk-K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 dirty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BF1FC5C2-7591-4062-A38E-482F5A7F71A2}" type="slidenum">
              <a:rPr lang="en-US" altLang="kk-KZ"/>
              <a:pPr algn="l" rtl="0"/>
              <a:t>15</a:t>
            </a:fld>
            <a:endParaRPr lang="en-US" altLang="kk-K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 dirty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BF1FC5C2-7591-4062-A38E-482F5A7F71A2}" type="slidenum">
              <a:rPr lang="en-US" altLang="kk-KZ"/>
              <a:pPr algn="l" rtl="0"/>
              <a:t>16</a:t>
            </a:fld>
            <a:endParaRPr lang="en-US" altLang="kk-KZ"/>
          </a:p>
        </p:txBody>
      </p:sp>
    </p:spTree>
    <p:extLst>
      <p:ext uri="{BB962C8B-B14F-4D97-AF65-F5344CB8AC3E}">
        <p14:creationId xmlns:p14="http://schemas.microsoft.com/office/powerpoint/2010/main" val="1993949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BF52FAA1-E4D9-4865-BE24-F19DD7B3BEBF}" type="slidenum">
              <a:rPr lang="en-US" altLang="kk-KZ"/>
              <a:pPr algn="l" rtl="0"/>
              <a:t>17</a:t>
            </a:fld>
            <a:endParaRPr lang="en-US" altLang="kk-KZ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</p:spTree>
    <p:extLst>
      <p:ext uri="{BB962C8B-B14F-4D97-AF65-F5344CB8AC3E}">
        <p14:creationId xmlns:p14="http://schemas.microsoft.com/office/powerpoint/2010/main" val="12697986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BF52FAA1-E4D9-4865-BE24-F19DD7B3BEBF}" type="slidenum">
              <a:rPr lang="en-US" altLang="kk-KZ"/>
              <a:pPr algn="l" rtl="0"/>
              <a:t>18</a:t>
            </a:fld>
            <a:endParaRPr lang="en-US" altLang="kk-KZ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</p:spTree>
    <p:extLst>
      <p:ext uri="{BB962C8B-B14F-4D97-AF65-F5344CB8AC3E}">
        <p14:creationId xmlns:p14="http://schemas.microsoft.com/office/powerpoint/2010/main" val="3179026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BF52FAA1-E4D9-4865-BE24-F19DD7B3BEBF}" type="slidenum">
              <a:rPr lang="en-US" altLang="kk-KZ"/>
              <a:pPr algn="l" rtl="0"/>
              <a:t>19</a:t>
            </a:fld>
            <a:endParaRPr lang="en-US" altLang="kk-KZ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</p:spTree>
    <p:extLst>
      <p:ext uri="{BB962C8B-B14F-4D97-AF65-F5344CB8AC3E}">
        <p14:creationId xmlns:p14="http://schemas.microsoft.com/office/powerpoint/2010/main" val="3518324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FEB8A460-2C43-47D6-8082-4F3F214A5779}" type="slidenum">
              <a:rPr lang="en-US" altLang="kk-KZ"/>
              <a:pPr algn="l" rtl="0"/>
              <a:t>20</a:t>
            </a:fld>
            <a:endParaRPr lang="en-US" altLang="kk-KZ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7DB0EF7A-F0B9-4BCA-ACEF-0283061D9CD5}" type="slidenum">
              <a:rPr lang="en-US" altLang="kk-KZ"/>
              <a:pPr algn="l" rtl="0"/>
              <a:t>4</a:t>
            </a:fld>
            <a:endParaRPr lang="en-US" altLang="kk-KZ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F6342EB5-BC82-4EAF-8B72-7660C384B016}" type="slidenum">
              <a:rPr lang="en-US" altLang="kk-KZ"/>
              <a:pPr algn="l" rtl="0"/>
              <a:t>6</a:t>
            </a:fld>
            <a:endParaRPr lang="en-US" altLang="kk-KZ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49F48-D93B-4273-96D3-30A7A1DC3474}" type="slidenum">
              <a:rPr lang="en-US" altLang="kk-KZ" smtClean="0"/>
              <a:pPr/>
              <a:t>7</a:t>
            </a:fld>
            <a:endParaRPr lang="en-US" altLang="kk-KZ"/>
          </a:p>
        </p:txBody>
      </p:sp>
    </p:spTree>
    <p:extLst>
      <p:ext uri="{BB962C8B-B14F-4D97-AF65-F5344CB8AC3E}">
        <p14:creationId xmlns:p14="http://schemas.microsoft.com/office/powerpoint/2010/main" val="36473841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  <p:sp>
        <p:nvSpPr>
          <p:cNvPr id="235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3133ACB1-E582-4DD8-98FC-07D3D804CBBE}" type="slidenum">
              <a:rPr lang="en-US" altLang="kk-KZ"/>
              <a:pPr algn="l" rtl="0"/>
              <a:t>9</a:t>
            </a:fld>
            <a:endParaRPr lang="en-US" altLang="kk-K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3210A553-DDA0-49BA-8C14-115C4E8F81EF}" type="slidenum">
              <a:rPr lang="en-US" altLang="kk-KZ"/>
              <a:pPr algn="l" rtl="0"/>
              <a:t>11</a:t>
            </a:fld>
            <a:endParaRPr lang="en-US" altLang="kk-KZ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  <p:sp>
        <p:nvSpPr>
          <p:cNvPr id="2765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5759E4C1-5657-4BBD-8E6B-5E6B24993A55}" type="slidenum">
              <a:rPr lang="en-US" altLang="kk-KZ"/>
              <a:pPr algn="l" rtl="0"/>
              <a:t>12</a:t>
            </a:fld>
            <a:endParaRPr lang="en-US" altLang="kk-K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  <p:sp>
        <p:nvSpPr>
          <p:cNvPr id="2765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5759E4C1-5657-4BBD-8E6B-5E6B24993A55}" type="slidenum">
              <a:rPr lang="en-US" altLang="kk-KZ"/>
              <a:pPr algn="l" rtl="0"/>
              <a:t>13</a:t>
            </a:fld>
            <a:endParaRPr lang="en-US" altLang="kk-KZ"/>
          </a:p>
        </p:txBody>
      </p:sp>
    </p:spTree>
    <p:extLst>
      <p:ext uri="{BB962C8B-B14F-4D97-AF65-F5344CB8AC3E}">
        <p14:creationId xmlns:p14="http://schemas.microsoft.com/office/powerpoint/2010/main" val="3526368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algn="l" rtl="0"/>
            <a:fld id="{9580A83C-1F2E-4C8C-852E-377D09167E4B}" type="slidenum">
              <a:rPr lang="en-US" altLang="kk-KZ"/>
              <a:pPr algn="l" rtl="0"/>
              <a:t>14</a:t>
            </a:fld>
            <a:endParaRPr lang="en-US" altLang="kk-KZ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 rtl="0" eaLnBrk="1" hangingPunct="1">
              <a:spcBef>
                <a:spcPct val="0"/>
              </a:spcBef>
            </a:pPr>
            <a:endParaRPr lang="kk-KZ" altLang="kk-K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3FDB34-A105-4A00-93A8-F8DDC6F56745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A1A6D8-E425-4596-88D0-9CFB5267FD4A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E5299F-85C7-42C6-9F4C-0DCFD1D18CEF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0F2C5D-9CF2-4B6D-BE3A-35BFDC76DE66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CBA53C-7755-4BF5-B197-8E6F2DCCCDFD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793E2F-0B73-4BFC-8BD8-994E1E5B6CF8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3BAA19-21DC-435C-A1D0-D03B23CB92ED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0232EB-2CED-430C-B48C-71567BE1F44A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BB1DCC-EFEC-4278-9FDF-2E9F26859E0D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63C652-529D-483B-9A81-D7C46583F5B1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B07857-691C-4753-AB41-AD1C618C8611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FCFAE7-473E-4B86-A6A4-480EB99C03B6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3840B9-B764-46A5-8F81-9D2D1EC3957F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94AEB8-9747-4E18-9C45-6FC6B7DC1A5B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4DDB3-313F-45B4-9CA0-A1F419890732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F5C082-377B-4625-AB22-4DA27C3CADF9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283FC7-CC2B-48AC-A91B-4991A6A64C1E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0C40C33-1780-4B80-9AA3-8826D5B7FF45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5D475D-71DA-4EF8-9BA1-070FF6284023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9A63C8-50DC-49C7-80F3-B9E98420075F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C31FE-A972-4A63-9F2D-891EC3E21245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B74A68-A23A-476E-9C80-80C73D33017A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k-KZ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k-KZ"/>
              <a:t>Click to edit Master text styles</a:t>
            </a:r>
          </a:p>
          <a:p>
            <a:pPr lvl="1"/>
            <a:r>
              <a:rPr lang="en-US" altLang="kk-KZ"/>
              <a:t>Second level</a:t>
            </a:r>
          </a:p>
          <a:p>
            <a:pPr lvl="2"/>
            <a:r>
              <a:rPr lang="en-US" altLang="kk-KZ"/>
              <a:t>Third level</a:t>
            </a:r>
          </a:p>
          <a:p>
            <a:pPr lvl="3"/>
            <a:r>
              <a:rPr lang="en-US" altLang="kk-KZ"/>
              <a:t>Fourth level</a:t>
            </a:r>
          </a:p>
          <a:p>
            <a:pPr lvl="4"/>
            <a:r>
              <a:rPr lang="en-US" altLang="kk-KZ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E5E3A55-BED2-4989-9125-799D0F755D00}" type="datetimeFigureOut">
              <a:rPr lang="en-US"/>
              <a:pPr>
                <a:defRPr/>
              </a:pPr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BC016CD2-8181-409C-B383-79FD631B41B7}" type="slidenum">
              <a:rPr lang="en-US" altLang="kk-KZ"/>
              <a:pPr/>
              <a:t>‹#›</a:t>
            </a:fld>
            <a:endParaRPr lang="en-US" altLang="kk-K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914400" y="457200"/>
            <a:ext cx="6477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 err="1">
                <a:latin typeface="Bodoni MT" panose="02070603080606020203" pitchFamily="18" charset="0"/>
                <a:cs typeface="+mn-cs"/>
              </a:rPr>
              <a:t>Желілер</a:t>
            </a:r>
            <a:r>
              <a:rPr lang="en-US" sz="4400" b="1" dirty="0">
                <a:latin typeface="Bodoni MT" panose="02070603080606020203" pitchFamily="18" charset="0"/>
                <a:cs typeface="+mn-cs"/>
              </a:rPr>
              <a:t> </a:t>
            </a:r>
            <a:r>
              <a:rPr lang="en-US" sz="4400" b="1" dirty="0" err="1">
                <a:latin typeface="Bodoni MT" panose="02070603080606020203" pitchFamily="18" charset="0"/>
                <a:cs typeface="+mn-cs"/>
              </a:rPr>
              <a:t>және</a:t>
            </a:r>
            <a:r>
              <a:rPr lang="en-US" sz="4400" b="1" dirty="0">
                <a:latin typeface="Bodoni MT" panose="02070603080606020203" pitchFamily="18" charset="0"/>
                <a:cs typeface="+mn-cs"/>
              </a:rPr>
              <a:t> </a:t>
            </a:r>
            <a:r>
              <a:rPr lang="en-US" sz="4400" b="1" dirty="0" err="1">
                <a:latin typeface="Bodoni MT" panose="02070603080606020203" pitchFamily="18" charset="0"/>
                <a:cs typeface="+mn-cs"/>
              </a:rPr>
              <a:t>телекоммуникациялар</a:t>
            </a:r>
            <a:endParaRPr lang="ru-RU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2057400"/>
            <a:ext cx="3733800" cy="268655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2209801"/>
            <a:ext cx="4114800" cy="2590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архитектура – ​​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компьютерлік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желілердегі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арасында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алмасу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қолданылатын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құрамдастары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протоколдарының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ұйымы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құрылымы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Бірнеше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түрлі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архитектурасы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бар,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әрқайсысы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ұйымдастырылу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тәсілін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өзара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әрекеттесуін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анықтайды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Негізгі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400">
                <a:latin typeface="Times New Roman" panose="02020603050405020304" pitchFamily="18" charset="0"/>
                <a:cs typeface="Times New Roman" panose="02020603050405020304" pitchFamily="18" charset="0"/>
              </a:rPr>
              <a:t> архитектуралары</a:t>
            </a:r>
            <a:r>
              <a:rPr lang="kk-KZ" sz="2400">
                <a:latin typeface="Times New Roman" panose="02020603050405020304" pitchFamily="18" charset="0"/>
                <a:cs typeface="Times New Roman" panose="02020603050405020304" pitchFamily="18" charset="0"/>
              </a:rPr>
              <a:t>н</a:t>
            </a:r>
            <a:r>
              <a:rPr lang="ru-RU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қарастырайық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381000"/>
            <a:ext cx="70264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ЖЕЛІ АРХИТЕКТУРАСЫ</a:t>
            </a:r>
          </a:p>
        </p:txBody>
      </p:sp>
    </p:spTree>
    <p:extLst>
      <p:ext uri="{BB962C8B-B14F-4D97-AF65-F5344CB8AC3E}">
        <p14:creationId xmlns:p14="http://schemas.microsoft.com/office/powerpoint/2010/main" val="943743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rtl="0" eaLnBrk="1" hangingPunct="1"/>
            <a:r>
              <a:rPr lang="kk-KZ" altLang="kk-KZ" b="1" dirty="0"/>
              <a:t>ЖЕЛІ </a:t>
            </a:r>
            <a:r>
              <a:rPr lang="en-US" altLang="kk-KZ" b="1" dirty="0"/>
              <a:t>АРХИТЕКТУРА</a:t>
            </a:r>
            <a:r>
              <a:rPr lang="kk-KZ" altLang="kk-KZ" b="1" dirty="0"/>
              <a:t>СЫ</a:t>
            </a:r>
            <a:endParaRPr lang="en-US" altLang="kk-KZ" b="1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457200" y="1600200"/>
            <a:ext cx="5257800" cy="1143000"/>
          </a:xfrm>
        </p:spPr>
        <p:txBody>
          <a:bodyPr rtlCol="0">
            <a:noAutofit/>
          </a:bodyPr>
          <a:lstStyle/>
          <a:p>
            <a:pPr algn="l" rtl="0" eaLnBrk="1" fontAlgn="auto" hangingPunct="1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Архитектураның екі негізгі түрі бар.</a:t>
            </a:r>
          </a:p>
          <a:p>
            <a:pPr lvl="1" algn="l" rtl="0" eaLnBrk="1" fontAlgn="auto" hangingPunct="1">
              <a:spcAft>
                <a:spcPts val="0"/>
              </a:spcAft>
              <a:buFont typeface="Arial" panose="020B0604020202020204" pitchFamily="34" charset="0"/>
              <a:buChar char="–"/>
              <a:defRPr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Peer-to-peer (P2P) </a:t>
            </a:r>
            <a:r>
              <a:rPr lang="kk-KZ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(бір рангілі орталықтандырылмаған желі)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 rtl="0" eaLnBrk="1" fontAlgn="auto" hangingPunct="1">
              <a:spcAft>
                <a:spcPts val="0"/>
              </a:spcAft>
              <a:buFont typeface="Arial" panose="020B0604020202020204" pitchFamily="34" charset="0"/>
              <a:buChar char="–"/>
              <a:defRPr/>
            </a:pPr>
            <a:r>
              <a:rPr lang="kk-KZ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лиент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</a:t>
            </a:r>
            <a:r>
              <a:rPr lang="kk-KZ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390" y="3124200"/>
            <a:ext cx="5257800" cy="2133600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kk-KZ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бір рангілі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архитектурасы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архитектурада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желідегі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әрбір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уақытта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клиент пен сервер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рөлдерін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орындай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Тең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дәрежелі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арасында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файлдар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ортақ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жиі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пайдаланылады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орталық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етпейді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581" name="Picture 5" descr="bal95588_0704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CFBFB"/>
              </a:clrFrom>
              <a:clrTo>
                <a:srgbClr val="FCFBFB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445512" y="2057400"/>
            <a:ext cx="3317488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4572000" y="5638800"/>
            <a:ext cx="4343400" cy="92333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l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Ескерту. P2P желілері </a:t>
            </a:r>
            <a:r>
              <a:rPr lang="en-US" dirty="0">
                <a:solidFill>
                  <a:schemeClr val="bg1"/>
                </a:solidFill>
              </a:rPr>
              <a:t>орталықтандырылған серверді пайдаланбайды.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>
            <a:noAutofit/>
          </a:bodyPr>
          <a:lstStyle/>
          <a:p>
            <a:pPr algn="l" rtl="0" eaLnBrk="1" fontAlgn="auto" hangingPunct="1">
              <a:spcAft>
                <a:spcPts val="0"/>
              </a:spcAft>
              <a:defRPr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 желілерінің артықшылықтары мен кемшіліктері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4836" y="1186656"/>
            <a:ext cx="7472363" cy="639762"/>
          </a:xfrm>
        </p:spPr>
        <p:txBody>
          <a:bodyPr/>
          <a:lstStyle/>
          <a:p>
            <a:pPr algn="ctr"/>
            <a:r>
              <a:rPr lang="en-US" dirty="0"/>
              <a:t>P2P </a:t>
            </a:r>
            <a:r>
              <a:rPr lang="ru-RU" dirty="0" err="1"/>
              <a:t>желілерінің</a:t>
            </a:r>
            <a:r>
              <a:rPr lang="ru-RU" dirty="0"/>
              <a:t> </a:t>
            </a:r>
            <a:r>
              <a:rPr lang="ru-RU" dirty="0" err="1"/>
              <a:t>артықшылықтары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84176" y="1981200"/>
            <a:ext cx="8229600" cy="4419600"/>
          </a:xfrm>
          <a:ln>
            <a:solidFill>
              <a:schemeClr val="tx1">
                <a:alpha val="89000"/>
              </a:schemeClr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1.Орталықсыздандыру: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Тең-теңімен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орталықтандырылмаған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орталық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сервердің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жоқтығын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білдіреді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сәтсіздікке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төзімді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шабуылдарға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төзімді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өйткені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бірде-бір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сәтсіздік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нүктесі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жоқ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2.Орнату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оңай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Тең-теңімен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орталықтандырылған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архитектураларға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қарағанда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орнату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оңайырақ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күрделі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инфрақұрылымдық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шешімдерді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етпейді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3.Жүктемені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желілерінің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мүшелері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желідегі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жүктемені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біркелкі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бөлуді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үлес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4.Өзін-өзі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реттеу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қателерді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өздігінен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анықтай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түзете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сенімділікті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арттыруға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көмектеседі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өткізу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қабілеті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сақтау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сияқты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пайдалануға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болады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өйткені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мүшелері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арасында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бөлуге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болады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>
            <a:noAutofit/>
          </a:bodyPr>
          <a:lstStyle/>
          <a:p>
            <a:pPr algn="l" rtl="0" eaLnBrk="1" fontAlgn="auto" hangingPunct="1">
              <a:spcAft>
                <a:spcPts val="0"/>
              </a:spcAft>
              <a:defRPr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P2P желілерінің артықшылықтары мен кемшіліктері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839787" y="897289"/>
            <a:ext cx="7623175" cy="639762"/>
          </a:xfrm>
        </p:spPr>
        <p:txBody>
          <a:bodyPr/>
          <a:lstStyle/>
          <a:p>
            <a:pPr algn="ctr"/>
            <a:r>
              <a:rPr lang="en-US" dirty="0"/>
              <a:t>P2P </a:t>
            </a:r>
            <a:r>
              <a:rPr lang="ru-RU" dirty="0" err="1"/>
              <a:t>желілерінің</a:t>
            </a:r>
            <a:r>
              <a:rPr lang="ru-RU" dirty="0"/>
              <a:t> </a:t>
            </a:r>
            <a:r>
              <a:rPr lang="ru-RU" dirty="0" err="1"/>
              <a:t>кемшіліктері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30192" y="1600261"/>
            <a:ext cx="8388350" cy="452431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1.Төмен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өнімділік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P2P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желілерінде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жылдамдық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өнімділік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орталықтандырылған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қарағанда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төмен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болуы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әсіресе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қатысушылар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кезде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Қауіпсіздік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P2P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қауіпсіздік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шабуылдарға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осал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болуы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өйткені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Орталық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нүктесі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Құпиялылық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мәселелері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P2P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желілеріндегі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аз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қорғалуы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өйткені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бірнеше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мүшелер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арасында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бөлінеді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қиын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болуы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4.Тұрақсыздық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Тең-теңімен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аз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тұрақты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болуы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әсіресе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желіден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шығатын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көптеген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сәтсіздіктер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қатысушылар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жағдайда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5.Авторлық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құқық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мәселелері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P2P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кейде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файлдарды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заңсыз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бөлісу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заңды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мәселелер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авторлық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құқықты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бұзуға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әкелуі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6634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AutoShape 2"/>
          <p:cNvSpPr>
            <a:spLocks noGrp="1" noChangeArrowheads="1"/>
          </p:cNvSpPr>
          <p:nvPr>
            <p:ph type="title"/>
          </p:nvPr>
        </p:nvSpPr>
        <p:spPr>
          <a:xfrm>
            <a:off x="762000" y="304800"/>
            <a:ext cx="8229600" cy="1143000"/>
          </a:xfrm>
        </p:spPr>
        <p:txBody>
          <a:bodyPr/>
          <a:lstStyle/>
          <a:p>
            <a:pPr algn="l" rtl="0" eaLnBrk="1" hangingPunct="1"/>
            <a:r>
              <a:rPr lang="kk-KZ" altLang="kk-KZ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en-US" altLang="kk-KZ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лиент</a:t>
            </a:r>
            <a:r>
              <a:rPr lang="en-US" altLang="kk-KZ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k-KZ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</a:t>
            </a:r>
            <a:r>
              <a:rPr lang="kk-KZ" altLang="kk-KZ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архитектурасы</a:t>
            </a:r>
            <a:endParaRPr lang="en-US" altLang="kk-KZ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24" name="Picture 5" descr="bal95588_0705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CFBFB"/>
              </a:clrFrom>
              <a:clrTo>
                <a:srgbClr val="FCFBFB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371600" y="1371600"/>
            <a:ext cx="6934200" cy="3652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pPr algn="l" eaLnBrk="1" hangingPunct="1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желісінің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артықшылықтары</a:t>
            </a:r>
            <a:endParaRPr lang="en-US" altLang="kk-KZ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304800" y="609600"/>
            <a:ext cx="8229600" cy="1600200"/>
          </a:xfrm>
        </p:spPr>
        <p:txBody>
          <a:bodyPr rtlCol="0">
            <a:normAutofit fontScale="47500" lnSpcReduction="20000"/>
          </a:bodyPr>
          <a:lstStyle/>
          <a:p>
            <a:pPr marL="0" indent="0" algn="l" rtl="0" eaLnBrk="1" fontAlgn="auto" hangingPunct="1">
              <a:spcAft>
                <a:spcPts val="0"/>
              </a:spcAft>
              <a:buNone/>
              <a:defRPr/>
            </a:pPr>
            <a:endParaRPr lang="kk-KZ" sz="2400" dirty="0"/>
          </a:p>
          <a:p>
            <a:pPr algn="l" rtl="0" eaLnBrk="1" fontAlgn="auto" hangingPunct="1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400" dirty="0"/>
          </a:p>
          <a:p>
            <a:pPr algn="just" eaLnBrk="1" fontAlgn="auto" hangingPunct="1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Клиент-сервер </a:t>
            </a:r>
            <a:r>
              <a:rPr lang="ru-RU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архитектурасы</a:t>
            </a:r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клиенттерден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клиенттік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серверлерден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тұратын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ең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таралған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архитектурасы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серверлерден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қызметтерді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сұрайды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клиенттердің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сұраныстарына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көрсетеді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оларға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қажетті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ақпаратты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қызметтерді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ұсынады</a:t>
            </a: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Объект 1"/>
          <p:cNvSpPr>
            <a:spLocks noGrp="1"/>
          </p:cNvSpPr>
          <p:nvPr>
            <p:ph sz="half" idx="2"/>
          </p:nvPr>
        </p:nvSpPr>
        <p:spPr>
          <a:xfrm>
            <a:off x="304800" y="1981200"/>
            <a:ext cx="8229600" cy="3124200"/>
          </a:xfrm>
        </p:spPr>
        <p:txBody>
          <a:bodyPr/>
          <a:lstStyle/>
          <a:p>
            <a:pPr marL="0" indent="0" algn="just">
              <a:buNone/>
            </a:pP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Клиент-сервер 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архитектурасының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артықшылықтары</a:t>
            </a:r>
            <a:endParaRPr lang="ru-RU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 algn="just">
              <a:buAutoNum type="arabicPeriod"/>
            </a:pP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Жылдамдық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өнімділік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жоғары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өнімділікті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ететін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үлкен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көлемдегі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сұраныстарды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өңдеу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қуатты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оңтайландырылған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болуы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28600" indent="-228600" algn="just">
              <a:buAutoNum type="arabicPeriod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Масштабтау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Архитектура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жүктемені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арттыру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болған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жағдайда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жаңа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серверлерді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қосу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жүйені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масштабтауды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жеңілдетеді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28600" indent="-228600" algn="just">
              <a:buAutoNum type="arabicPeriod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Қауіпсіздік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орталықтандырылған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сервер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қауіпсіздіктің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жоғары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деңгейін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кіруді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басқара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шифрлай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28600" indent="-228600" algn="just">
              <a:buAutoNum type="arabicPeriod"/>
            </a:pP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дерекқорлар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файлдар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өңдеу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қуаты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сияқты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басқара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28600" indent="-228600" algn="just">
              <a:buAutoNum type="arabicPeriod"/>
            </a:pP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Орталықтандырылған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Орталық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сервер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бақылауды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жеңілдетеді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28600" indent="-228600" algn="just">
              <a:buAutoNum type="arabicPeriod"/>
            </a:pP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бөлісу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клиент-сервер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архитектурасында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дерекқорлар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қосымшалар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сияқты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көптеген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бөлісе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пайдалануға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/>
          <a:p>
            <a:pPr algn="l" eaLnBrk="1" hangingPunct="1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желісінің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артықшылықтары</a:t>
            </a:r>
            <a:endParaRPr lang="en-US" altLang="kk-KZ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304800" y="609600"/>
            <a:ext cx="8229600" cy="1600200"/>
          </a:xfrm>
        </p:spPr>
        <p:txBody>
          <a:bodyPr rtlCol="0">
            <a:normAutofit fontScale="47500" lnSpcReduction="20000"/>
          </a:bodyPr>
          <a:lstStyle/>
          <a:p>
            <a:pPr marL="0" indent="0" algn="l" rtl="0" eaLnBrk="1" fontAlgn="auto" hangingPunct="1">
              <a:spcAft>
                <a:spcPts val="0"/>
              </a:spcAft>
              <a:buNone/>
              <a:defRPr/>
            </a:pPr>
            <a:endParaRPr lang="kk-KZ" sz="2400" dirty="0"/>
          </a:p>
          <a:p>
            <a:pPr algn="l" rtl="0" eaLnBrk="1" fontAlgn="auto" hangingPunct="1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400" dirty="0"/>
          </a:p>
          <a:p>
            <a:pPr algn="just" eaLnBrk="1" fontAlgn="auto" hangingPunct="1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Клиент-сервер </a:t>
            </a:r>
            <a:r>
              <a:rPr lang="ru-RU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архитектурасы</a:t>
            </a:r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клиенттерден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клиенттік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серверлерден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тұратын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ең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таралған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архитектурасы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серверлерден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қызметтерді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сұрайды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клиенттердің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сұраныстарына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көрсетеді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оларға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қажетті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ақпаратты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қызметтерді</a:t>
            </a: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ұсынады</a:t>
            </a: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52400" y="2026170"/>
            <a:ext cx="8686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Клиент-сервер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архитектурасының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кемшіліктері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сәтсіздік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нүктесі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Егер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сервер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істен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шықса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толық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жетімсіздігіне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әкелуі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сәтсіздік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нүктесі"деп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аталады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тәуелділік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клиенттер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қосылуы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керек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болмауы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қиындатуы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Орнату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қиындықтары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айтарлықтай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күш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179388" algn="just">
              <a:buAutoNum type="arabicPeriod" startAt="4"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Сервердің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өнімділігі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бүкіл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өнімділігі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сервердің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қуаты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өнімділігіне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кейде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сервер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тығырыққа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тірелуі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indent="179388" algn="just">
              <a:buAutoNum type="arabicPeriod" startAt="5"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Инфрақұрылым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шығындары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қуатты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жабдықтар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алғанда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инфрақұрылымға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инвестиция салу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indent="179388" algn="just">
              <a:buAutoNum type="arabicPeriod" startAt="5"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Қашықтан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жеткізудің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кешігуі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интернет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қашықтан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реакциясына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әсер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кідірісті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тудыруы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20219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AutoShap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457200"/>
          </a:xfrm>
        </p:spPr>
        <p:txBody>
          <a:bodyPr/>
          <a:lstStyle/>
          <a:p>
            <a:pPr algn="l" rtl="0" eaLnBrk="1" hangingPunct="1"/>
            <a:r>
              <a:rPr lang="en-US" altLang="kk-KZ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ТОПОЛОГИЯ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609600"/>
            <a:ext cx="8229600" cy="586740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>
            <a:normAutofit fontScale="62500" lnSpcReduction="20000"/>
          </a:bodyPr>
          <a:lstStyle/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Компьютерлік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желілер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топологиясы-бұл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желідегі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құрылғылардың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бір-бірімен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қалай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байланысатынын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анықтайтын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физикалық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немесе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логикалық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құрылым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. Топология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деректердің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құрылғылар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арасында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қалай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тасымалданатынын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және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олардың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желіде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қалай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бағытталатынын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анықтайды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. </a:t>
            </a: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endParaRPr lang="ru-RU" b="1" i="1" dirty="0">
              <a:latin typeface="Times New Roman" panose="02020603050405020304"/>
              <a:cs typeface="Times New Roman" panose="02020603050405020304"/>
            </a:endParaRP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Топологияның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бірнеше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кең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таралған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b="1" i="1" dirty="0" err="1">
                <a:latin typeface="Times New Roman" panose="02020603050405020304"/>
                <a:cs typeface="Times New Roman" panose="02020603050405020304"/>
              </a:rPr>
              <a:t>түрлері</a:t>
            </a:r>
            <a:r>
              <a:rPr lang="ru-RU" b="1" i="1" dirty="0">
                <a:latin typeface="Times New Roman" panose="02020603050405020304"/>
                <a:cs typeface="Times New Roman" panose="02020603050405020304"/>
              </a:rPr>
              <a:t> бар:</a:t>
            </a:r>
            <a:endParaRPr lang="en-US" b="1" i="1" dirty="0">
              <a:latin typeface="Times New Roman" panose="02020603050405020304"/>
              <a:cs typeface="Times New Roman" panose="02020603050405020304"/>
            </a:endParaRPr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endParaRPr lang="ru-RU" b="1" i="1" dirty="0">
              <a:latin typeface="Times New Roman" panose="02020603050405020304"/>
              <a:cs typeface="Times New Roman" panose="02020603050405020304"/>
            </a:endParaRP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1. 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Жұлдыз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(</a:t>
            </a:r>
            <a:r>
              <a:rPr lang="en-US" sz="3500" dirty="0">
                <a:latin typeface="Times New Roman" panose="02020603050405020304"/>
                <a:cs typeface="Times New Roman" panose="02020603050405020304"/>
              </a:rPr>
              <a:t>Star Topology):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жұлдыз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тәрізді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топологияда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әр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құрылғы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орталық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құрылғыға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әдетте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коммутаторға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немесе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маршрутизаторға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қосылады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Барлық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деректер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мен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сұраулар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орталық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құрылғы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арқылы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өтеді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Бұл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топология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басқарудың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қарапайымдылығы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мен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жоғары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сенімділікті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қамтамасыз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етеді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бірақ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бір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сәтсіздік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нүктесі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бар -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орталық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құрылғы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.</a:t>
            </a:r>
            <a:endParaRPr lang="en-US" sz="3500" dirty="0">
              <a:latin typeface="Times New Roman" panose="02020603050405020304"/>
              <a:cs typeface="Times New Roman" panose="02020603050405020304"/>
            </a:endParaRP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3500" dirty="0">
              <a:latin typeface="Times New Roman" panose="02020603050405020304"/>
              <a:cs typeface="Times New Roman" panose="02020603050405020304"/>
            </a:endParaRP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ru-RU" sz="3500" dirty="0">
              <a:latin typeface="Times New Roman" panose="02020603050405020304"/>
              <a:cs typeface="Times New Roman" panose="02020603050405020304"/>
            </a:endParaRP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2.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Сақина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(</a:t>
            </a:r>
            <a:r>
              <a:rPr lang="en-US" sz="3500" dirty="0">
                <a:latin typeface="Times New Roman" panose="02020603050405020304"/>
                <a:cs typeface="Times New Roman" panose="02020603050405020304"/>
              </a:rPr>
              <a:t>Ring Topology):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сақина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топологиясында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әрбір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құрылғы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екі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іргелес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құрылғыға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қосылып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сақина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жасайды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Деректер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бір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құрылғыдан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екіншісіне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сақина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арқылы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беріледі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Бұл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топология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желілік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тепе-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теңдік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тұрғысынан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тиімді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бірақ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бір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құрылғы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істен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шыққан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кезде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желінің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үзілу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қаупі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бар.</a:t>
            </a:r>
          </a:p>
          <a:p>
            <a:pPr marL="0" indent="0" algn="l" rtl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endParaRPr lang="kk-KZ" dirty="0"/>
          </a:p>
        </p:txBody>
      </p:sp>
    </p:spTree>
    <p:extLst>
      <p:ext uri="{BB962C8B-B14F-4D97-AF65-F5344CB8AC3E}">
        <p14:creationId xmlns:p14="http://schemas.microsoft.com/office/powerpoint/2010/main" val="633886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AutoShap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457200"/>
          </a:xfrm>
        </p:spPr>
        <p:txBody>
          <a:bodyPr/>
          <a:lstStyle/>
          <a:p>
            <a:pPr algn="l" rtl="0" eaLnBrk="1" hangingPunct="1"/>
            <a:r>
              <a:rPr lang="en-US" altLang="kk-KZ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ТОПОЛОГИЯ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762000"/>
            <a:ext cx="8458200" cy="5364163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>
            <a:normAutofit fontScale="85000" lnSpcReduction="20000"/>
          </a:bodyPr>
          <a:lstStyle/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endParaRPr lang="ru-RU" b="1" i="1" dirty="0"/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r>
              <a:rPr lang="ru-RU" sz="3800" b="1" i="1" dirty="0" err="1">
                <a:latin typeface="Times New Roman" panose="02020603050405020304"/>
                <a:cs typeface="Times New Roman" panose="02020603050405020304"/>
              </a:rPr>
              <a:t>Топологияның</a:t>
            </a:r>
            <a:r>
              <a:rPr lang="ru-RU" sz="3800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800" b="1" i="1" dirty="0" err="1">
                <a:latin typeface="Times New Roman" panose="02020603050405020304"/>
                <a:cs typeface="Times New Roman" panose="02020603050405020304"/>
              </a:rPr>
              <a:t>бірнеше</a:t>
            </a:r>
            <a:r>
              <a:rPr lang="ru-RU" sz="3800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800" b="1" i="1" dirty="0" err="1">
                <a:latin typeface="Times New Roman" panose="02020603050405020304"/>
                <a:cs typeface="Times New Roman" panose="02020603050405020304"/>
              </a:rPr>
              <a:t>кең</a:t>
            </a:r>
            <a:r>
              <a:rPr lang="ru-RU" sz="3800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800" b="1" i="1" dirty="0" err="1">
                <a:latin typeface="Times New Roman" panose="02020603050405020304"/>
                <a:cs typeface="Times New Roman" panose="02020603050405020304"/>
              </a:rPr>
              <a:t>таралған</a:t>
            </a:r>
            <a:r>
              <a:rPr lang="ru-RU" sz="3800" b="1" i="1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800" b="1" i="1" dirty="0" err="1">
                <a:latin typeface="Times New Roman" panose="02020603050405020304"/>
                <a:cs typeface="Times New Roman" panose="02020603050405020304"/>
              </a:rPr>
              <a:t>түрлері</a:t>
            </a:r>
            <a:r>
              <a:rPr lang="ru-RU" sz="3800" b="1" i="1" dirty="0">
                <a:latin typeface="Times New Roman" panose="02020603050405020304"/>
                <a:cs typeface="Times New Roman" panose="02020603050405020304"/>
              </a:rPr>
              <a:t> бар: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3. Шина (</a:t>
            </a:r>
            <a:r>
              <a:rPr lang="en-US" sz="3500" dirty="0">
                <a:latin typeface="Times New Roman" panose="02020603050405020304"/>
                <a:cs typeface="Times New Roman" panose="02020603050405020304"/>
              </a:rPr>
              <a:t>Bus Topology): 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Шина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топологиясында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барлық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құрылғылар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деректер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берілетін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жалғыз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желіге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қосылады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Бұл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арзан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және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қарапайым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топология,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бірақ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орталық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желі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істен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шыққан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кезде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бүкіл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желі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бұзылуы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мүмкін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.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4. 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Ағаш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(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ағаш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топологиясы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):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ағаш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бірнеше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жұлдызды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топологияларды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жалпы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құрылымға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біріктіреді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Бұл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топология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сенімділік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пен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масштабталу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арасындағы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тепе-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теңдікті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қамтамасыз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етеді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бірақ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оны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орнату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және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басқару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қиын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болуы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ru-RU" sz="3500" dirty="0" err="1">
                <a:latin typeface="Times New Roman" panose="02020603050405020304"/>
                <a:cs typeface="Times New Roman" panose="02020603050405020304"/>
              </a:rPr>
              <a:t>мүмкін</a:t>
            </a:r>
            <a:r>
              <a:rPr lang="ru-RU" sz="3500" dirty="0">
                <a:latin typeface="Times New Roman" panose="02020603050405020304"/>
                <a:cs typeface="Times New Roman" panose="02020603050405020304"/>
              </a:rPr>
              <a:t>.</a:t>
            </a:r>
          </a:p>
          <a:p>
            <a:pPr marL="0" indent="0" algn="l" rtl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endParaRPr lang="kk-KZ" dirty="0"/>
          </a:p>
        </p:txBody>
      </p:sp>
    </p:spTree>
    <p:extLst>
      <p:ext uri="{BB962C8B-B14F-4D97-AF65-F5344CB8AC3E}">
        <p14:creationId xmlns:p14="http://schemas.microsoft.com/office/powerpoint/2010/main" val="3762603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AutoShap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457200"/>
          </a:xfrm>
        </p:spPr>
        <p:txBody>
          <a:bodyPr/>
          <a:lstStyle/>
          <a:p>
            <a:pPr algn="l" rtl="0" eaLnBrk="1" hangingPunct="1"/>
            <a:r>
              <a:rPr lang="en-US" altLang="kk-KZ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ТОПОЛОГИЯ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762000"/>
            <a:ext cx="8229600" cy="5364163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>
            <a:normAutofit fontScale="70000" lnSpcReduction="20000"/>
          </a:bodyPr>
          <a:lstStyle/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endParaRPr lang="ru-RU" b="1" i="1" dirty="0"/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r>
              <a:rPr lang="ru-RU" b="1" i="1" dirty="0" err="1"/>
              <a:t>Топологияның</a:t>
            </a:r>
            <a:r>
              <a:rPr lang="ru-RU" b="1" i="1" dirty="0"/>
              <a:t> </a:t>
            </a:r>
            <a:r>
              <a:rPr lang="ru-RU" b="1" i="1" dirty="0" err="1"/>
              <a:t>бірнеше</a:t>
            </a:r>
            <a:r>
              <a:rPr lang="ru-RU" b="1" i="1" dirty="0"/>
              <a:t> </a:t>
            </a:r>
            <a:r>
              <a:rPr lang="ru-RU" b="1" i="1" dirty="0" err="1"/>
              <a:t>кең</a:t>
            </a:r>
            <a:r>
              <a:rPr lang="ru-RU" b="1" i="1" dirty="0"/>
              <a:t> </a:t>
            </a:r>
            <a:r>
              <a:rPr lang="ru-RU" b="1" i="1" dirty="0" err="1"/>
              <a:t>таралған</a:t>
            </a:r>
            <a:r>
              <a:rPr lang="ru-RU" b="1" i="1" dirty="0"/>
              <a:t> </a:t>
            </a:r>
            <a:r>
              <a:rPr lang="ru-RU" b="1" i="1" dirty="0" err="1"/>
              <a:t>түрлері</a:t>
            </a:r>
            <a:r>
              <a:rPr lang="ru-RU" b="1" i="1" dirty="0"/>
              <a:t> бар:</a:t>
            </a:r>
            <a:endParaRPr lang="en-US" b="1" i="1" dirty="0"/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endParaRPr lang="ru-RU" b="1" i="1" dirty="0"/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Mesh Topology):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желілік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топологияда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әрбір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желідегі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әрбір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құрылғыға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қосылған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жоғары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сенімділік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пен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артықшылықты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етеді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бірақ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көптеген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кабельдік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инфрақұрылым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күрделі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конфигурацияны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етеді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Гибридті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топология: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гибридті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топология-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топологияның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әртүрлі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түрлерінің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жиынтығы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желінің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жеке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сегменттеріндегі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жұлдыз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топологиясын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біріктіріп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оларды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сақина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топологиясы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қосуға</a:t>
            </a:r>
            <a:r>
              <a:rPr lang="ru-RU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</a:t>
            </a:r>
            <a:r>
              <a:rPr lang="ru-RU" dirty="0" err="1"/>
              <a:t>ады.Топологияны</a:t>
            </a:r>
            <a:r>
              <a:rPr lang="ru-RU" dirty="0"/>
              <a:t> </a:t>
            </a:r>
            <a:r>
              <a:rPr lang="ru-RU" dirty="0" err="1"/>
              <a:t>таңдау</a:t>
            </a:r>
            <a:r>
              <a:rPr lang="ru-RU" dirty="0"/>
              <a:t> </a:t>
            </a:r>
            <a:r>
              <a:rPr lang="ru-RU" dirty="0" err="1"/>
              <a:t>желінің</a:t>
            </a:r>
            <a:r>
              <a:rPr lang="ru-RU" dirty="0"/>
              <a:t> </a:t>
            </a:r>
            <a:r>
              <a:rPr lang="ru-RU" dirty="0" err="1"/>
              <a:t>нақты</a:t>
            </a:r>
            <a:r>
              <a:rPr lang="ru-RU" dirty="0"/>
              <a:t> </a:t>
            </a:r>
            <a:r>
              <a:rPr lang="ru-RU" dirty="0" err="1"/>
              <a:t>талаптары</a:t>
            </a:r>
            <a:r>
              <a:rPr lang="ru-RU" dirty="0"/>
              <a:t> мен </a:t>
            </a:r>
            <a:r>
              <a:rPr lang="ru-RU" dirty="0" err="1"/>
              <a:t>мақсаттарына</a:t>
            </a:r>
            <a:r>
              <a:rPr lang="ru-RU" dirty="0"/>
              <a:t> </a:t>
            </a:r>
            <a:r>
              <a:rPr lang="ru-RU" dirty="0" err="1"/>
              <a:t>байланысты</a:t>
            </a:r>
            <a:r>
              <a:rPr lang="ru-RU" dirty="0"/>
              <a:t>. 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ru-RU" b="1" i="1" dirty="0"/>
          </a:p>
          <a:p>
            <a:pPr marL="0" indent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r>
              <a:rPr lang="ru-RU" b="1" i="1" dirty="0" err="1"/>
              <a:t>Әрбір</a:t>
            </a:r>
            <a:r>
              <a:rPr lang="ru-RU" b="1" i="1" dirty="0"/>
              <a:t> </a:t>
            </a:r>
            <a:r>
              <a:rPr lang="ru-RU" b="1" i="1" dirty="0" err="1"/>
              <a:t>топологияның</a:t>
            </a:r>
            <a:r>
              <a:rPr lang="ru-RU" b="1" i="1" dirty="0"/>
              <a:t> </a:t>
            </a:r>
            <a:r>
              <a:rPr lang="ru-RU" b="1" i="1" dirty="0" err="1"/>
              <a:t>өзіндік</a:t>
            </a:r>
            <a:r>
              <a:rPr lang="ru-RU" b="1" i="1" dirty="0"/>
              <a:t> </a:t>
            </a:r>
            <a:r>
              <a:rPr lang="ru-RU" b="1" i="1" dirty="0" err="1"/>
              <a:t>артықшылықтары</a:t>
            </a:r>
            <a:r>
              <a:rPr lang="ru-RU" b="1" i="1" dirty="0"/>
              <a:t> мен </a:t>
            </a:r>
            <a:r>
              <a:rPr lang="ru-RU" b="1" i="1" dirty="0" err="1"/>
              <a:t>шектеулері</a:t>
            </a:r>
            <a:r>
              <a:rPr lang="ru-RU" b="1" i="1" dirty="0"/>
              <a:t> бар </a:t>
            </a:r>
            <a:r>
              <a:rPr lang="ru-RU" b="1" i="1" dirty="0" err="1"/>
              <a:t>және</a:t>
            </a:r>
            <a:r>
              <a:rPr lang="ru-RU" b="1" i="1" dirty="0"/>
              <a:t> оны </a:t>
            </a:r>
            <a:r>
              <a:rPr lang="ru-RU" b="1" i="1" dirty="0" err="1"/>
              <a:t>физикалық</a:t>
            </a:r>
            <a:r>
              <a:rPr lang="ru-RU" b="1" i="1" dirty="0"/>
              <a:t> </a:t>
            </a:r>
            <a:r>
              <a:rPr lang="ru-RU" b="1" i="1" dirty="0" err="1"/>
              <a:t>және</a:t>
            </a:r>
            <a:r>
              <a:rPr lang="ru-RU" b="1" i="1" dirty="0"/>
              <a:t> </a:t>
            </a:r>
            <a:r>
              <a:rPr lang="ru-RU" b="1" i="1" dirty="0" err="1"/>
              <a:t>бюджеттік</a:t>
            </a:r>
            <a:r>
              <a:rPr lang="ru-RU" b="1" i="1" dirty="0"/>
              <a:t> </a:t>
            </a:r>
            <a:r>
              <a:rPr lang="ru-RU" b="1" i="1" dirty="0" err="1"/>
              <a:t>шектеулер</a:t>
            </a:r>
            <a:r>
              <a:rPr lang="ru-RU" b="1" i="1" dirty="0"/>
              <a:t>, </a:t>
            </a:r>
            <a:r>
              <a:rPr lang="ru-RU" b="1" i="1" dirty="0" err="1"/>
              <a:t>сондай-ақ</a:t>
            </a:r>
            <a:r>
              <a:rPr lang="ru-RU" b="1" i="1" dirty="0"/>
              <a:t> </a:t>
            </a:r>
            <a:r>
              <a:rPr lang="ru-RU" b="1" i="1" dirty="0" err="1"/>
              <a:t>желінің</a:t>
            </a:r>
            <a:r>
              <a:rPr lang="ru-RU" b="1" i="1" dirty="0"/>
              <a:t> </a:t>
            </a:r>
            <a:r>
              <a:rPr lang="ru-RU" b="1" i="1" dirty="0" err="1"/>
              <a:t>сенімділігі</a:t>
            </a:r>
            <a:r>
              <a:rPr lang="ru-RU" b="1" i="1" dirty="0"/>
              <a:t> мен </a:t>
            </a:r>
            <a:r>
              <a:rPr lang="ru-RU" b="1" i="1" dirty="0" err="1"/>
              <a:t>өнімділігіне</a:t>
            </a:r>
            <a:r>
              <a:rPr lang="ru-RU" b="1" i="1" dirty="0"/>
              <a:t> </a:t>
            </a:r>
            <a:r>
              <a:rPr lang="ru-RU" b="1" i="1" dirty="0" err="1"/>
              <a:t>қойылатын</a:t>
            </a:r>
            <a:r>
              <a:rPr lang="ru-RU" b="1" i="1" dirty="0"/>
              <a:t> </a:t>
            </a:r>
            <a:r>
              <a:rPr lang="ru-RU" b="1" i="1" dirty="0" err="1"/>
              <a:t>талаптар</a:t>
            </a:r>
            <a:r>
              <a:rPr lang="ru-RU" b="1" i="1" dirty="0"/>
              <a:t> </a:t>
            </a:r>
            <a:r>
              <a:rPr lang="ru-RU" b="1" i="1" dirty="0" err="1"/>
              <a:t>негізінде</a:t>
            </a:r>
            <a:r>
              <a:rPr lang="ru-RU" b="1" i="1" dirty="0"/>
              <a:t> </a:t>
            </a:r>
            <a:r>
              <a:rPr lang="ru-RU" b="1" i="1" dirty="0" err="1"/>
              <a:t>анықтауға</a:t>
            </a:r>
            <a:r>
              <a:rPr lang="ru-RU" b="1" i="1" dirty="0"/>
              <a:t> </a:t>
            </a:r>
            <a:r>
              <a:rPr lang="ru-RU" b="1" i="1" dirty="0" err="1"/>
              <a:t>болады</a:t>
            </a:r>
            <a:r>
              <a:rPr lang="ru-RU" b="1" i="1" dirty="0"/>
              <a:t>.</a:t>
            </a:r>
            <a:endParaRPr lang="kk-KZ" dirty="0"/>
          </a:p>
          <a:p>
            <a:pPr marL="0" indent="0" algn="l" rtl="0" eaLnBrk="1" fontAlgn="auto" hangingPunct="1">
              <a:lnSpc>
                <a:spcPct val="90000"/>
              </a:lnSpc>
              <a:spcAft>
                <a:spcPts val="0"/>
              </a:spcAft>
              <a:buNone/>
              <a:defRPr/>
            </a:pPr>
            <a:endParaRPr lang="kk-KZ" dirty="0"/>
          </a:p>
        </p:txBody>
      </p:sp>
    </p:spTree>
    <p:extLst>
      <p:ext uri="{BB962C8B-B14F-4D97-AF65-F5344CB8AC3E}">
        <p14:creationId xmlns:p14="http://schemas.microsoft.com/office/powerpoint/2010/main" val="396071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kk-KZ" sz="2800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Компьютерлік желі қалай жұмыс істейді?</a:t>
            </a:r>
            <a:endParaRPr lang="ru-RU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Компьютерлік желі қалай жұмыс істейді__#Компьютерлік желілер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3881" y="1066800"/>
            <a:ext cx="7996238" cy="4525963"/>
          </a:xfrm>
        </p:spPr>
      </p:pic>
    </p:spTree>
    <p:extLst>
      <p:ext uri="{BB962C8B-B14F-4D97-AF65-F5344CB8AC3E}">
        <p14:creationId xmlns:p14="http://schemas.microsoft.com/office/powerpoint/2010/main" val="396496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AutoShap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944562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/>
          <a:p>
            <a:pPr algn="l" rtl="0" eaLnBrk="1" hangingPunct="1">
              <a:defRPr/>
            </a:pPr>
            <a:r>
              <a:rPr lang="en-US" b="1" dirty="0"/>
              <a:t>ЖЕЛІЛІК ТОПОЛОГИЯ</a:t>
            </a:r>
          </a:p>
        </p:txBody>
      </p:sp>
      <p:pic>
        <p:nvPicPr>
          <p:cNvPr id="38915" name="Picture 4" descr="bal95588_070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1" y="1447800"/>
            <a:ext cx="3582249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НОУ ИНТУИТ | Лекция | Физический уровень модели OS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2057400"/>
            <a:ext cx="4191000" cy="3098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57200" y="609600"/>
            <a:ext cx="85344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Желілердің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негізгі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элементтері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Компьютерлер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компьютерлер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смартфондар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серверлер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желіге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қосылған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Маршрутизаторлар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қосқыштар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ішіндегі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трафигін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басқарады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Маршрутизаторлар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әдетте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ал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коммутаторлар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желідегі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Кабельдер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сымсыз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кіру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нүктелері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тасымалдау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Кабельдер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талшықты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мыс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болуы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ал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сымсыз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кіру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нүктелері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сымсыз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қосылымды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Бағдарламалық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жасақтама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құрылғыларға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байланысуға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беретін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операциялық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жүйелер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қосымшалар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0456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381000" y="838200"/>
            <a:ext cx="8205019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Хаттамалар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стандарттар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TCP/IP: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Интернетте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көптеген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беру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қолданылатын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протоколдар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жиынтығы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Оған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HTTP (веб-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беттер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SMTP (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электрондық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пошта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басқалары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сияқты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хаттамалар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кіреді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Ethernet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стандарт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LAN-да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желідегі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өзара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тәсілін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анықтайды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04281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533400" y="533400"/>
            <a:ext cx="79248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1-Мысал: Интернет </a:t>
            </a: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Интернет-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әлемдегі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танымал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кеңінен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қолданылатын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бізге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іздеуге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достарымызбен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сөйлесуге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тауарларды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сатып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алуға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т.б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веб-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сайттар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қосымшалар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2-Мысал: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Wi-Fi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Fi-бұл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Интернетке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сымдарды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пайдаланбай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қосуға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беретін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сымсыз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технология.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біздің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өмірімізді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ыңғайлы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бізге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кафелерде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кітапханаларда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тіпті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қоғамдық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көліктерде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пайдалануға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3-мысал: 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берудегі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онлайн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сабақтарға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кітапханаларға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беру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ресурстарына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беруде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маңызды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рөл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атқарады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Университеттер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мектептер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студенттер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оқытушылар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арасында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алмасу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4-мысал: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Медицинадағы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медициналық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медициналық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беру,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кеңес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беру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диагноз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қою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дәрігерлер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медициналық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қызметкерлерге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маңызды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ақпаратқа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әріптестерімен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нақты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уақыт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режимінде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байланысуға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975359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400" y="762000"/>
            <a:ext cx="80010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Қорытындылай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келе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телекоммуникациялар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әлемді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байланыстыратын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пен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ресурстарға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жеткізуді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ететін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Осы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саладағы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негізгі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ұғымдарды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түсіну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сізге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заманауи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технологияларды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тиімді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пайдалануға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жаһандық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қоғамда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байланыста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болуға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көмектеседі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9223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Жергілікті желіні ұйымдастыру қағидалары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599" y="685800"/>
            <a:ext cx="8262741" cy="4648200"/>
          </a:xfrm>
        </p:spPr>
      </p:pic>
    </p:spTree>
    <p:extLst>
      <p:ext uri="{BB962C8B-B14F-4D97-AF65-F5344CB8AC3E}">
        <p14:creationId xmlns:p14="http://schemas.microsoft.com/office/powerpoint/2010/main" val="333742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762000"/>
            <a:ext cx="8305800" cy="4876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>
            <a:normAutofit fontScale="85000" lnSpcReduction="10000"/>
          </a:bodyPr>
          <a:lstStyle/>
          <a:p>
            <a:pPr algn="just" rtl="0" eaLnBrk="1" fontAlgn="auto" hangingPunct="1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kk-KZ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екі немесе одан да көп компьютерлерді қосу және олардың бірге жұмыс істеуі үшін стандарттарды немесе хаттамаларды орнату арқылы жасалған байланыс, деректер алмасу және ресурстарды ортақ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жүйесі</a:t>
            </a:r>
            <a:r>
              <a:rPr lang="kk-KZ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 eaLnBrk="1" fontAlgn="auto" hangingPunct="1">
              <a:spcAft>
                <a:spcPts val="0"/>
              </a:spcAft>
              <a:buNone/>
              <a:defRPr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 eaLnBrk="1" fontAlgn="auto" hangingPunct="1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Телекоммуникациялық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жүйе</a:t>
            </a:r>
            <a:r>
              <a:rPr lang="kk-KZ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k-KZ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пайдаланушылар арасындағы қашықтағы нүктелер арасында ақпаратты тасымалдауды қамтамасыз ететін өзара байланысты құрылғылардың, бағдарламалардың, мәліметтерді тасымалдау құралдарының кешені.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04800" y="228600"/>
            <a:ext cx="85344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телекоммуникациялардағы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негізгі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түсініктер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бір-бірімен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қосылуына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беретін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инфрақұрылым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сымсыз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болуы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Протоколдар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құрылғылардың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жолын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анықтайтын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ережелер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стандарттар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жиыны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Интернет: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бүкіл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әлем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бойынша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миллиондаған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қосатын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дүниежүзілік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Сымсыз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технологиялар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Интернетке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сымсыз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қосылуға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беретін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Wi-Fi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Bluetooth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желілерді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қамтиды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752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AutoShape 2"/>
          <p:cNvSpPr>
            <a:spLocks noGrp="1" noChangeArrowheads="1"/>
          </p:cNvSpPr>
          <p:nvPr>
            <p:ph type="title"/>
          </p:nvPr>
        </p:nvSpPr>
        <p:spPr>
          <a:xfrm>
            <a:off x="512618" y="0"/>
            <a:ext cx="8229600" cy="1143000"/>
          </a:xfrm>
        </p:spPr>
        <p:txBody>
          <a:bodyPr/>
          <a:lstStyle/>
          <a:p>
            <a:pPr algn="l" rtl="0" eaLnBrk="1" hangingPunct="1"/>
            <a:r>
              <a:rPr lang="en-US" altLang="kk-KZ" b="1" dirty="0">
                <a:latin typeface="Bodoni MT" panose="02070603080606020203" pitchFamily="18" charset="0"/>
              </a:rPr>
              <a:t>ЖЕЛІ ТҮРЛЕРІ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87622" y="1660524"/>
            <a:ext cx="5093978" cy="4525963"/>
          </a:xfrm>
        </p:spPr>
        <p:txBody>
          <a:bodyPr/>
          <a:lstStyle/>
          <a:p>
            <a:pPr algn="l" rtl="0" eaLnBrk="1" hangingPunct="1"/>
            <a:r>
              <a:rPr lang="en-US" altLang="kk-KZ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Желілердің үш түрі </a:t>
            </a:r>
            <a:r>
              <a:rPr lang="en-US" altLang="kk-KZ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бар</a:t>
            </a:r>
            <a:r>
              <a:rPr lang="en-US" altLang="kk-KZ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kk-KZ" altLang="kk-KZ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 eaLnBrk="1" hangingPunct="1"/>
            <a:endParaRPr lang="en-US" altLang="kk-KZ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-457200" algn="l" rtl="0" eaLnBrk="1" hangingPunct="1">
              <a:buFont typeface="Calibri" pitchFamily="34" charset="0"/>
              <a:buAutoNum type="arabicPeriod"/>
            </a:pPr>
            <a:r>
              <a:rPr lang="en-US" altLang="kk-KZ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Жергілікті желі (LAN)</a:t>
            </a:r>
          </a:p>
          <a:p>
            <a:pPr marL="457200" lvl="1" indent="-457200" algn="l" rtl="0" eaLnBrk="1" hangingPunct="1">
              <a:buFont typeface="Calibri" pitchFamily="34" charset="0"/>
              <a:buAutoNum type="arabicPeriod"/>
            </a:pPr>
            <a:endParaRPr lang="en-US" altLang="kk-KZ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-457200" algn="l" rtl="0" eaLnBrk="1" hangingPunct="1">
              <a:buFont typeface="Calibri" pitchFamily="34" charset="0"/>
              <a:buAutoNum type="arabicPeriod"/>
            </a:pPr>
            <a:r>
              <a:rPr lang="en-US" altLang="kk-KZ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Метрополитендік желі (MAN)</a:t>
            </a:r>
          </a:p>
          <a:p>
            <a:pPr marL="457200" lvl="1" indent="-457200" algn="l" rtl="0" eaLnBrk="1" hangingPunct="1">
              <a:buFont typeface="Calibri" pitchFamily="34" charset="0"/>
              <a:buAutoNum type="arabicPeriod"/>
            </a:pPr>
            <a:endParaRPr lang="en-US" altLang="kk-KZ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-457200" algn="l" rtl="0" eaLnBrk="1" hangingPunct="1">
              <a:buFont typeface="Calibri" pitchFamily="34" charset="0"/>
              <a:buAutoNum type="arabicPeriod"/>
            </a:pPr>
            <a:r>
              <a:rPr lang="en-US" altLang="kk-KZ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Кең аймақтық </a:t>
            </a:r>
            <a:r>
              <a:rPr lang="en-US" altLang="kk-KZ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en-US" altLang="kk-KZ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k-KZ" altLang="kk-KZ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Ғаламдық </a:t>
            </a:r>
            <a:r>
              <a:rPr lang="en-US" altLang="kk-KZ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(WAN)</a:t>
            </a:r>
          </a:p>
        </p:txBody>
      </p:sp>
      <p:pic>
        <p:nvPicPr>
          <p:cNvPr id="18436" name="Content Placeholder 4" descr="bal95588_070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clrChange>
              <a:clrFrom>
                <a:srgbClr val="FCFBFB"/>
              </a:clrFrom>
              <a:clrTo>
                <a:srgbClr val="FCFBFB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4876800" y="1752600"/>
            <a:ext cx="4038740" cy="3595689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624840" y="533400"/>
            <a:ext cx="8001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 (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Local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Area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Жергілікті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географиялық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тұрғыдан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үй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кеңсе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мектеп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ғимарат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сияқты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шағын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аумақпен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шектелген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LAN осы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шектеулі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аймақтағы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компьютерлер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басқа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Мұндай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әдетте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төмен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жылдамдықта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жұмыс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істейді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қосылған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құрылғылардың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саны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шектеулі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75310" y="2617231"/>
            <a:ext cx="801624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WAN (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Wide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Area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Ғаламдық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WAN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әдетте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ұлттық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бүкіл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әлем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бойынша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үлкен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географиялық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қашықтықтарды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қамтитын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жергілікті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(LAN)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бір-біріне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Интернет WAN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болып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457200" y="4419600"/>
            <a:ext cx="801624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 (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Metropolitan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Area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Metropolitan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MAN —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қаланы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мегаполисті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қамтитын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жергілікті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желіге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қарағанда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жоғары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жылдамдық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сыйымдылықты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ететін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бірақ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WAN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желісіне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қарағанда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шектеулі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аумақты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қамтитын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MAN-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интернет-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провайдерлер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қаланың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әртүрлі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бөліктерін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қосу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2104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400" y="533400"/>
            <a:ext cx="81534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телекоммуникациялар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бірнеше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себептерге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байланысты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маңызды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Әлемдік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бізге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қашықтыққа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қарамастан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идеяларды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бөлісе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отырып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әлемнің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кез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келген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жеріндегі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адамдармен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байланысуға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Бизнесті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дамыту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компаниялар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тұтынушылар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арасындағы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байланысты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сондай-ақ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онлайн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нарықтар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қызметтерге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әлемдік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экономикада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маңызды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рөл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атқарады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беру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зерттеу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Желілер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телекоммуникациялар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оқу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материалдарына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жеткізу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ақпарат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алмасу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білім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беру мен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зерттеулерде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43035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eaLnBrk="1" hangingPunct="1"/>
            <a:r>
              <a:rPr lang="en-US" altLang="kk-KZ" dirty="0">
                <a:latin typeface="Bodoni MT" panose="02070603080606020203" pitchFamily="18" charset="0"/>
              </a:rPr>
              <a:t>LAN</a:t>
            </a:r>
            <a:r>
              <a:rPr lang="kk-KZ" altLang="kk-KZ" dirty="0">
                <a:latin typeface="Bodoni MT" panose="02070603080606020203" pitchFamily="18" charset="0"/>
              </a:rPr>
              <a:t>,</a:t>
            </a:r>
            <a:r>
              <a:rPr lang="en-US" altLang="kk-KZ" dirty="0">
                <a:latin typeface="Bodoni MT" panose="02070603080606020203" pitchFamily="18" charset="0"/>
              </a:rPr>
              <a:t> MAN және WAN</a:t>
            </a:r>
          </a:p>
        </p:txBody>
      </p:sp>
      <p:pic>
        <p:nvPicPr>
          <p:cNvPr id="22531" name="Content Placeholder 4" descr="bal95588_070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clrChange>
              <a:clrFrom>
                <a:srgbClr val="FCFBFB"/>
              </a:clrFrom>
              <a:clrTo>
                <a:srgbClr val="FCFBFB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295400" y="1600200"/>
            <a:ext cx="6553200" cy="4876800"/>
          </a:xfrm>
        </p:spPr>
      </p:pic>
      <p:sp>
        <p:nvSpPr>
          <p:cNvPr id="12" name="TextBox 11"/>
          <p:cNvSpPr txBox="1"/>
          <p:nvPr/>
        </p:nvSpPr>
        <p:spPr>
          <a:xfrm>
            <a:off x="228600" y="5791200"/>
            <a:ext cx="3505200" cy="6461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l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Бөлмеде немесе жеке ғимаратта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685800" y="5029200"/>
            <a:ext cx="1219200" cy="76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248400" y="3200400"/>
            <a:ext cx="2667000" cy="5847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l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/>
              <a:t>Бірнеше ғимараттан жергілікті желілерді қосу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rot="10800000" flipV="1">
            <a:off x="7315200" y="3886200"/>
            <a:ext cx="121920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96000" y="1524000"/>
            <a:ext cx="2819400" cy="132343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l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/>
              <a:t>Әдетте қаланың екінші жағында немесе бүкіл әлемде орналасқанына қарамастан, бір ұйымның бөлек кеңселерін біріктіреді.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rot="10800000">
            <a:off x="4114800" y="1828800"/>
            <a:ext cx="19812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4115</TotalTime>
  <Words>1766</Words>
  <Application>Microsoft Office PowerPoint</Application>
  <PresentationFormat>Экран (4:3)</PresentationFormat>
  <Paragraphs>149</Paragraphs>
  <Slides>24</Slides>
  <Notes>15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9" baseType="lpstr">
      <vt:lpstr>Arial</vt:lpstr>
      <vt:lpstr>Bodoni MT</vt:lpstr>
      <vt:lpstr>Calibri</vt:lpstr>
      <vt:lpstr>Times New Roman</vt:lpstr>
      <vt:lpstr>Office Theme</vt:lpstr>
      <vt:lpstr>Презентация PowerPoint</vt:lpstr>
      <vt:lpstr>Компьютерлік желі қалай жұмыс істейді?</vt:lpstr>
      <vt:lpstr>Презентация PowerPoint</vt:lpstr>
      <vt:lpstr>Презентация PowerPoint</vt:lpstr>
      <vt:lpstr>Презентация PowerPoint</vt:lpstr>
      <vt:lpstr>ЖЕЛІ ТҮРЛЕРІ</vt:lpstr>
      <vt:lpstr>Презентация PowerPoint</vt:lpstr>
      <vt:lpstr>Презентация PowerPoint</vt:lpstr>
      <vt:lpstr>LAN, MAN және WAN</vt:lpstr>
      <vt:lpstr>Презентация PowerPoint</vt:lpstr>
      <vt:lpstr>ЖЕЛІ АРХИТЕКТУРАСЫ</vt:lpstr>
      <vt:lpstr>P2P желілерінің артықшылықтары мен кемшіліктері</vt:lpstr>
      <vt:lpstr>P2P желілерінің артықшылықтары мен кемшіліктері</vt:lpstr>
      <vt:lpstr>Клиент/сервер архитектурасы</vt:lpstr>
      <vt:lpstr>Клиент/сервер желісінің артықшылықтары</vt:lpstr>
      <vt:lpstr>Клиент/сервер желісінің артықшылықтары</vt:lpstr>
      <vt:lpstr>ТОПОЛОГИЯ</vt:lpstr>
      <vt:lpstr>ТОПОЛОГИЯ</vt:lpstr>
      <vt:lpstr>ТОПОЛОГИЯ</vt:lpstr>
      <vt:lpstr>ЖЕЛІЛІК ТОПОЛОГИЯ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Networking and Telecommunications</dc:title>
  <dc:creator>Owner</dc:creator>
  <cp:lastModifiedBy>banu180673@gmail.com</cp:lastModifiedBy>
  <cp:revision>142</cp:revision>
  <dcterms:created xsi:type="dcterms:W3CDTF">2008-11-16T23:08:57Z</dcterms:created>
  <dcterms:modified xsi:type="dcterms:W3CDTF">2023-11-03T08:04:00Z</dcterms:modified>
</cp:coreProperties>
</file>

<file path=docProps/thumbnail.jpeg>
</file>